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8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5"/>
            <a:r>
              <a:rPr lang="zh-CN" altLang="en-US" dirty="0" smtClean="0"/>
              <a:t>第四级</a:t>
            </a:r>
          </a:p>
          <a:p>
            <a:pPr lvl="6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4"/>
            <a:r>
              <a:rPr lang="zh-CN" altLang="en-US" dirty="0" smtClean="0"/>
              <a:t>第四级</a:t>
            </a:r>
          </a:p>
          <a:p>
            <a:pPr lvl="5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9/11/2018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pattern recognition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dirty="0" smtClean="0"/>
              <a:t>Ying </a:t>
            </a:r>
            <a:r>
              <a:rPr lang="en-US" dirty="0" err="1" smtClean="0"/>
              <a:t>shen</a:t>
            </a:r>
            <a:endParaRPr lang="en-US" dirty="0" smtClean="0"/>
          </a:p>
          <a:p>
            <a:r>
              <a:rPr lang="en-US" dirty="0" err="1" smtClean="0"/>
              <a:t>Sse</a:t>
            </a:r>
            <a:r>
              <a:rPr lang="en-US" dirty="0" smtClean="0"/>
              <a:t>,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Sep.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 smtClean="0"/>
              <a:t>circalate</a:t>
            </a:r>
            <a:r>
              <a:rPr lang="en-US" dirty="0" smtClean="0"/>
              <a:t> </a:t>
            </a:r>
            <a:r>
              <a:rPr lang="en-US" dirty="0"/>
              <a:t>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</a:t>
            </a:r>
            <a:r>
              <a:rPr lang="en-US" dirty="0" smtClean="0"/>
              <a:t>applications</a:t>
            </a:r>
          </a:p>
          <a:p>
            <a:r>
              <a:rPr lang="en-US" dirty="0"/>
              <a:t>Consumer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speech recognition, information retrieval and search, email </a:t>
            </a:r>
            <a:r>
              <a:rPr lang="en-US" dirty="0" smtClean="0"/>
              <a:t>and document classification</a:t>
            </a:r>
            <a:r>
              <a:rPr lang="en-US" dirty="0"/>
              <a:t>, stock price prediction, object </a:t>
            </a:r>
            <a:r>
              <a:rPr lang="en-US" dirty="0" smtClean="0"/>
              <a:t>recognition, product </a:t>
            </a:r>
            <a:r>
              <a:rPr lang="en-US" dirty="0" smtClean="0"/>
              <a:t>recommendation, robot...</a:t>
            </a:r>
            <a:endParaRPr lang="en-US" dirty="0" smtClean="0"/>
          </a:p>
          <a:p>
            <a:pPr lvl="1"/>
            <a:r>
              <a:rPr lang="en-US" dirty="0"/>
              <a:t>Highly desirable expertise from industry: Google, Facebook, </a:t>
            </a:r>
            <a:r>
              <a:rPr lang="en-US" dirty="0" smtClean="0"/>
              <a:t>Microsoft, Twitter, </a:t>
            </a:r>
            <a:r>
              <a:rPr lang="en-US" dirty="0"/>
              <a:t>LinkedIn, </a:t>
            </a:r>
            <a:r>
              <a:rPr lang="en-US" dirty="0" smtClean="0"/>
              <a:t>Amazon</a:t>
            </a:r>
            <a:r>
              <a:rPr lang="en-US" dirty="0" smtClean="0"/>
              <a:t>, BAT, </a:t>
            </a:r>
            <a:r>
              <a:rPr lang="en-US" dirty="0" smtClean="0"/>
              <a:t>SAIC, </a:t>
            </a:r>
            <a:r>
              <a:rPr lang="en-US" dirty="0" smtClean="0"/>
              <a:t>Tesla...</a:t>
            </a:r>
            <a:endParaRPr lang="en-US" dirty="0" smtClean="0"/>
          </a:p>
          <a:p>
            <a:r>
              <a:rPr lang="en-US" dirty="0" smtClean="0"/>
              <a:t>Scientific </a:t>
            </a:r>
            <a:r>
              <a:rPr lang="en-US" dirty="0"/>
              <a:t>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Biology and genetics: identify disease-causing genes and gene </a:t>
            </a:r>
            <a:r>
              <a:rPr lang="en-US" dirty="0" smtClean="0"/>
              <a:t>networks</a:t>
            </a:r>
          </a:p>
          <a:p>
            <a:pPr lvl="1"/>
            <a:r>
              <a:rPr lang="en-US" dirty="0"/>
              <a:t>Climate science: predicting global warming </a:t>
            </a:r>
            <a:r>
              <a:rPr lang="en-US" dirty="0" smtClean="0"/>
              <a:t>trends</a:t>
            </a:r>
          </a:p>
          <a:p>
            <a:pPr lvl="1"/>
            <a:r>
              <a:rPr lang="en-US" dirty="0"/>
              <a:t>Social science: social network analysis; social media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Business and </a:t>
            </a:r>
            <a:r>
              <a:rPr lang="en-US" dirty="0" smtClean="0"/>
              <a:t>finance</a:t>
            </a:r>
            <a:r>
              <a:rPr lang="en-US" dirty="0"/>
              <a:t>: marketing, operation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/>
              <a:t>Emerging ones: healthcare, energy</a:t>
            </a:r>
            <a:r>
              <a:rPr lang="en-US" dirty="0" smtClean="0"/>
              <a:t>,...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flavors </a:t>
            </a:r>
            <a:r>
              <a:rPr lang="en-US" dirty="0"/>
              <a:t>of learning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/>
              <a:t>Supervised learning: make prediction given labeled </a:t>
            </a:r>
            <a:r>
              <a:rPr lang="en-US" dirty="0" smtClean="0"/>
              <a:t>training observations</a:t>
            </a:r>
            <a:r>
              <a:rPr lang="en-US" dirty="0"/>
              <a:t>, e.g., Spam detection, </a:t>
            </a:r>
            <a:r>
              <a:rPr lang="en-US" dirty="0" smtClean="0"/>
              <a:t>Iris</a:t>
            </a:r>
          </a:p>
          <a:p>
            <a:pPr lvl="1"/>
            <a:r>
              <a:rPr lang="en-US" dirty="0"/>
              <a:t>Unsupervised learning: Discover hidden and latent patterns in </a:t>
            </a:r>
            <a:r>
              <a:rPr lang="en-US" dirty="0" smtClean="0"/>
              <a:t>data; data </a:t>
            </a:r>
            <a:r>
              <a:rPr lang="en-US" dirty="0"/>
              <a:t>exploration, e.g., topic modelling in text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Many other </a:t>
            </a:r>
            <a:r>
              <a:rPr lang="en-US" dirty="0" smtClean="0"/>
              <a:t>paradigms</a:t>
            </a:r>
          </a:p>
          <a:p>
            <a:r>
              <a:rPr lang="en-US" dirty="0"/>
              <a:t>The focus and goal of this </a:t>
            </a:r>
            <a:r>
              <a:rPr lang="en-US" dirty="0" smtClean="0"/>
              <a:t>course</a:t>
            </a:r>
          </a:p>
          <a:p>
            <a:pPr lvl="1"/>
            <a:r>
              <a:rPr lang="en-US" dirty="0"/>
              <a:t>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/>
              <a:t>Unsupervised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Semi-supervise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 smtClean="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dataset (from UCI machine learning repository)</a:t>
            </a:r>
            <a:endParaRPr lang="en-US" dirty="0"/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sepal length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sepal width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Iris-versicolor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attribute/feature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label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 value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8"/>
            <a:ext cx="8020594" cy="5602797"/>
          </a:xfrm>
        </p:spPr>
        <p:txBody>
          <a:bodyPr>
            <a:noAutofit/>
          </a:bodyPr>
          <a:lstStyle/>
          <a:p>
            <a:r>
              <a:rPr lang="en-US" dirty="0" smtClean="0"/>
              <a:t>Sample/attribute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Denote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 smtClean="0"/>
              <a:t>a dataset which contains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/>
              <a:t> instances. Each instance has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features. </a:t>
            </a:r>
          </a:p>
          <a:p>
            <a:r>
              <a:rPr lang="en-US" dirty="0" smtClean="0"/>
              <a:t>So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/>
              <a:t>is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 smtClean="0"/>
              <a:t>-th</a:t>
            </a:r>
            <a:r>
              <a:rPr lang="en-US" dirty="0" smtClean="0"/>
              <a:t> instance in the sample space </a:t>
            </a:r>
            <a:r>
              <a:rPr lang="en-US" dirty="0" smtClean="0">
                <a:latin typeface="Lucida Calligraphy" panose="03010101010101010101" pitchFamily="66" charset="0"/>
              </a:rPr>
              <a:t>X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 smtClean="0"/>
              <a:t> is the value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-</a:t>
            </a:r>
            <a:r>
              <a:rPr lang="en-US" dirty="0" err="1" smtClean="0"/>
              <a:t>th</a:t>
            </a:r>
            <a:r>
              <a:rPr lang="en-US" dirty="0" smtClean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is the dimension of sample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 smtClean="0"/>
              <a:t>Data used in the training process is called </a:t>
            </a:r>
            <a:r>
              <a:rPr lang="en-US" altLang="zh-CN" dirty="0" smtClean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 smtClean="0"/>
              <a:t>Each sample in the training data is call </a:t>
            </a:r>
            <a:r>
              <a:rPr lang="en-US" dirty="0" smtClean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 smtClean="0"/>
              <a:t>All the training samples consist of a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 n</a:t>
            </a:r>
            <a:endParaRPr lang="en-US" b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Output1</a:t>
            </a:r>
            <a:endParaRPr lang="en-US" b="1" dirty="0"/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features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learner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Test samples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Training samples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 smtClean="0"/>
                  <a:t>There are two types of prediction tasks</a:t>
                </a:r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Regression</a:t>
                </a:r>
                <a:endParaRPr lang="en-US" dirty="0"/>
              </a:p>
              <a:p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Binary classification: a positive class and a negative class</a:t>
                </a:r>
              </a:p>
              <a:p>
                <a:pPr lvl="1"/>
                <a:r>
                  <a:rPr lang="en-US" dirty="0" smtClean="0"/>
                  <a:t>Multi-class classification</a:t>
                </a:r>
              </a:p>
              <a:p>
                <a:pPr lvl="1"/>
                <a:r>
                  <a:rPr lang="en-US" dirty="0" smtClean="0"/>
                  <a:t>A labels is used to represent the class that a sample belongs to</a:t>
                </a:r>
              </a:p>
              <a:p>
                <a:r>
                  <a:rPr lang="en-US" dirty="0" smtClean="0"/>
                  <a:t>Denote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the label corresponding to the training sample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,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</a:rPr>
                  <a:t>Y</a:t>
                </a:r>
                <a:r>
                  <a:rPr lang="en-US" dirty="0" smtClean="0"/>
                  <a:t>. The prediction task is to learn a mapping function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  <a:endParaRPr lang="en-US" dirty="0">
                  <a:latin typeface="Lucida Calligraphy" panose="03010101010101010101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Pattern recognition, machine learning, and data mining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 recognition </a:t>
            </a:r>
            <a:r>
              <a:rPr lang="en-US" dirty="0" smtClean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PR</a:t>
                </a:r>
              </a:p>
              <a:p>
                <a:r>
                  <a:rPr lang="en-US" sz="2800" dirty="0" smtClean="0"/>
                  <a:t>ML</a:t>
                </a:r>
                <a:endParaRPr lang="en-US" sz="28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Data Mining</a:t>
                </a:r>
                <a:endParaRPr lang="en-US" sz="2800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also do clustering on data if labels are unknown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tasks can be divided into</a:t>
            </a:r>
          </a:p>
          <a:p>
            <a:pPr lvl="1"/>
            <a:r>
              <a:rPr lang="en-US" dirty="0" smtClean="0"/>
              <a:t>Supervised learning (classification + regression)</a:t>
            </a:r>
          </a:p>
          <a:p>
            <a:pPr lvl="1"/>
            <a:r>
              <a:rPr lang="en-US" dirty="0" smtClean="0"/>
              <a:t>Unsupervised learning (clustering)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 cluster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Generalization ability </a:t>
            </a:r>
            <a:r>
              <a:rPr lang="en-US" dirty="0" smtClean="0"/>
              <a:t>of a model</a:t>
            </a:r>
          </a:p>
          <a:p>
            <a:r>
              <a:rPr lang="en-US" dirty="0" smtClean="0"/>
              <a:t>We assume that </a:t>
            </a:r>
          </a:p>
          <a:p>
            <a:pPr lvl="1"/>
            <a:r>
              <a:rPr lang="en-US" dirty="0" smtClean="0"/>
              <a:t>all the samples in a sample space obey a certain distribution (e.g. Gaussian distribution)</a:t>
            </a:r>
          </a:p>
          <a:p>
            <a:pPr lvl="1"/>
            <a:r>
              <a:rPr lang="en-US" dirty="0" smtClean="0"/>
              <a:t>and training samples are obtained by sampling from the space independently, i.e. training samples are independent and identically distributed (</a:t>
            </a:r>
            <a:r>
              <a:rPr lang="en-US" dirty="0" err="1" smtClean="0"/>
              <a:t>i.i.d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more samples are obtained, the more information about the distribution we can have, and the higher generalization </a:t>
            </a:r>
            <a:r>
              <a:rPr lang="en-US" smtClean="0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Induction vs deduction</a:t>
            </a:r>
          </a:p>
          <a:p>
            <a:pPr lvl="1"/>
            <a:r>
              <a:rPr lang="en-US" dirty="0" smtClean="0"/>
              <a:t>Induction: special -&gt; general</a:t>
            </a:r>
          </a:p>
          <a:p>
            <a:pPr lvl="1"/>
            <a:r>
              <a:rPr lang="en-US" dirty="0" smtClean="0"/>
              <a:t>Deduction: general -&gt; special</a:t>
            </a:r>
          </a:p>
          <a:p>
            <a:r>
              <a:rPr lang="en-US" dirty="0" smtClean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hypothesis space is much larger than the (training) sample space</a:t>
            </a:r>
          </a:p>
          <a:p>
            <a:r>
              <a:rPr lang="en-US" dirty="0" smtClean="0"/>
              <a:t>There may exist more than one hypothesis corresponding to the same training set</a:t>
            </a:r>
          </a:p>
          <a:p>
            <a:r>
              <a:rPr lang="en-US" dirty="0" smtClean="0"/>
              <a:t>These hypothesis forms a hypothesis set called version space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20" name="文本框 19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23" name="直接箭头连接符 22"/>
            <p:cNvCxnSpPr>
              <a:endCxn id="20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>
              <a:endCxn id="21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bias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Given a new sample: </a:t>
            </a:r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青绿；根蒂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沉闷）</a:t>
            </a:r>
            <a:endParaRPr lang="en-US" altLang="zh-CN" dirty="0" smtClean="0"/>
          </a:p>
          <a:p>
            <a:r>
              <a:rPr lang="en-US" dirty="0" smtClean="0"/>
              <a:t>Is it good or bad?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822961" y="3800077"/>
            <a:ext cx="7329524" cy="1485824"/>
            <a:chOff x="766074" y="4478502"/>
            <a:chExt cx="7329524" cy="1485824"/>
          </a:xfrm>
        </p:grpSpPr>
        <p:sp>
          <p:nvSpPr>
            <p:cNvPr id="14" name="文本框 13"/>
            <p:cNvSpPr txBox="1"/>
            <p:nvPr/>
          </p:nvSpPr>
          <p:spPr>
            <a:xfrm>
              <a:off x="766074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83375" y="5594994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17" name="直接箭头连接符 16"/>
            <p:cNvCxnSpPr>
              <a:endCxn id="14" idx="0"/>
            </p:cNvCxnSpPr>
            <p:nvPr/>
          </p:nvCxnSpPr>
          <p:spPr>
            <a:xfrm flipH="1">
              <a:off x="2522186" y="4847834"/>
              <a:ext cx="1078527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endCxn id="15" idx="0"/>
            </p:cNvCxnSpPr>
            <p:nvPr/>
          </p:nvCxnSpPr>
          <p:spPr>
            <a:xfrm>
              <a:off x="5118744" y="4847834"/>
              <a:ext cx="1220743" cy="7471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Occam’s razor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Inductive bias is an assumption of “what is a good model”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</a:t>
            </a:r>
            <a:r>
              <a:rPr lang="zh-CN" altLang="en-US" dirty="0"/>
              <a:t>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/>
              <a:t>浊响</a:t>
            </a:r>
            <a:r>
              <a:rPr lang="zh-CN" altLang="en-US" dirty="0" smtClean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Free </a:t>
            </a:r>
            <a:r>
              <a:rPr lang="en-US" smtClean="0"/>
              <a:t>Lunch Theorem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make a decision?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 smtClean="0"/>
              <a:t>How to pick a “good” watermelon?</a:t>
            </a:r>
          </a:p>
          <a:p>
            <a:r>
              <a:rPr lang="en-US" dirty="0" smtClean="0"/>
              <a:t>How do you know you have a cold?</a:t>
            </a:r>
          </a:p>
          <a:p>
            <a:r>
              <a:rPr lang="en-US" altLang="zh-CN" dirty="0" smtClean="0"/>
              <a:t>Can you pick out the apple from bananas?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a computer learn to make a decision like human?</a:t>
            </a:r>
          </a:p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Pattern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possible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</a:t>
            </a:r>
            <a:r>
              <a:rPr lang="en-US" dirty="0" smtClean="0"/>
              <a:t>then use </a:t>
            </a:r>
            <a:r>
              <a:rPr lang="en-US" dirty="0"/>
              <a:t>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</a:t>
            </a:r>
            <a:r>
              <a:rPr lang="en-US" dirty="0" smtClean="0"/>
              <a:t>other kinds </a:t>
            </a:r>
            <a:r>
              <a:rPr lang="en-US" dirty="0"/>
              <a:t>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detect patterns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Patterns</a:t>
            </a:r>
          </a:p>
          <a:p>
            <a:pPr lvl="1"/>
            <a:r>
              <a:rPr lang="en-US" dirty="0"/>
              <a:t>We see repeated periods of </a:t>
            </a:r>
            <a:r>
              <a:rPr lang="en-US" dirty="0" smtClean="0"/>
              <a:t>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</a:t>
            </a:r>
            <a:r>
              <a:rPr lang="en-US" dirty="0" smtClean="0"/>
              <a:t>fit </a:t>
            </a:r>
            <a:r>
              <a:rPr lang="en-US" dirty="0"/>
              <a:t>the data with a polynomial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model is not accurate for individual </a:t>
            </a:r>
            <a:r>
              <a:rPr lang="en-US" dirty="0" smtClean="0"/>
              <a:t>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temperature of 2010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This particular polynomial model is not exactly accurate for </a:t>
            </a:r>
            <a:r>
              <a:rPr lang="en-US" dirty="0" smtClean="0"/>
              <a:t>that specific </a:t>
            </a:r>
            <a:r>
              <a:rPr lang="en-US" dirty="0"/>
              <a:t>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ingredients in the </a:t>
            </a:r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Data</a:t>
            </a:r>
            <a:r>
              <a:rPr lang="en-US" dirty="0"/>
              <a:t>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Modeling: devised to capture the patterns in the </a:t>
            </a:r>
            <a:r>
              <a:rPr lang="en-US" dirty="0" smtClean="0"/>
              <a:t>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 smtClean="0"/>
              <a:t>Prediction</a:t>
            </a:r>
            <a:r>
              <a:rPr lang="en-US" dirty="0"/>
              <a:t>: apply the model to forecast what is going to happen in future</a:t>
            </a:r>
          </a:p>
          <a:p>
            <a:pPr lvl="1"/>
            <a:endParaRPr lang="en-US" dirty="0" smtClean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rich history of applying statistical learning methods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Recognizing flowers </a:t>
            </a:r>
            <a:r>
              <a:rPr lang="en-US" dirty="0"/>
              <a:t>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9/11/2018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1400</TotalTime>
  <Words>1336</Words>
  <Application>Microsoft Office PowerPoint</Application>
  <PresentationFormat>全屏显示(4:3)</PresentationFormat>
  <Paragraphs>360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 Shen</cp:lastModifiedBy>
  <cp:revision>329</cp:revision>
  <dcterms:created xsi:type="dcterms:W3CDTF">2016-07-20T11:29:42Z</dcterms:created>
  <dcterms:modified xsi:type="dcterms:W3CDTF">2018-09-11T07:15:41Z</dcterms:modified>
</cp:coreProperties>
</file>